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156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477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0476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6380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841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6357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91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1168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541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914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439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384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3847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62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416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85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151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ACB0C2-B0F6-4916-9EB4-82E8EB8F328E}" type="datetimeFigureOut">
              <a:rPr lang="he-IL" smtClean="0"/>
              <a:t>כ"ג/טבת/תשפ"ה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49455-019A-4C2C-B8D8-9448D14D923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7572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0AA6CE-685D-4587-852C-3B9F6ADD5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01" y="159391"/>
            <a:ext cx="12004646" cy="6551801"/>
          </a:xfrm>
        </p:spPr>
        <p:txBody>
          <a:bodyPr>
            <a:normAutofit/>
          </a:bodyPr>
          <a:lstStyle/>
          <a:p>
            <a:r>
              <a:rPr lang="en-US" sz="3600" b="1" i="1" dirty="0"/>
              <a:t>ML Project- Unsupervised and Supervised Learning</a:t>
            </a:r>
            <a:br>
              <a:rPr lang="en-US" sz="3600" b="1" i="1" dirty="0"/>
            </a:br>
            <a:br>
              <a:rPr lang="en-US" sz="4400" dirty="0"/>
            </a:br>
            <a:r>
              <a:rPr lang="en-US" sz="2400" b="1" dirty="0"/>
              <a:t>Topic: </a:t>
            </a:r>
            <a:r>
              <a:rPr lang="en-US" sz="2400" dirty="0"/>
              <a:t>Predicting Insurance Fund Performance Using Machine Learning</a:t>
            </a:r>
            <a:br>
              <a:rPr lang="en-US" sz="2800" dirty="0"/>
            </a:br>
            <a:br>
              <a:rPr lang="en-US" sz="2800" dirty="0"/>
            </a:br>
            <a:r>
              <a:rPr lang="en-US" sz="2400" b="1" dirty="0"/>
              <a:t>Course:</a:t>
            </a:r>
            <a:r>
              <a:rPr lang="en-US" sz="4000" b="1" dirty="0"/>
              <a:t> </a:t>
            </a:r>
            <a:r>
              <a:rPr lang="en-US" sz="2400" dirty="0"/>
              <a:t>Advanced Topics in Machine Learning</a:t>
            </a:r>
            <a:br>
              <a:rPr lang="en-US" sz="4400" dirty="0"/>
            </a:br>
            <a:r>
              <a:rPr lang="en-US" sz="2400" b="1" dirty="0"/>
              <a:t>Lecturer:</a:t>
            </a:r>
            <a:r>
              <a:rPr lang="en-US" sz="4000" b="1" dirty="0"/>
              <a:t> </a:t>
            </a:r>
            <a:r>
              <a:rPr lang="en-US" sz="2400" dirty="0"/>
              <a:t>Dr. Chen </a:t>
            </a:r>
            <a:r>
              <a:rPr lang="en-US" sz="2400" dirty="0" err="1"/>
              <a:t>Hajaj</a:t>
            </a:r>
            <a:br>
              <a:rPr lang="en-US" sz="4400" dirty="0"/>
            </a:br>
            <a:r>
              <a:rPr lang="en-US" sz="2400" b="1" dirty="0"/>
              <a:t>Team Members: </a:t>
            </a:r>
            <a:r>
              <a:rPr lang="en-US" sz="2400" dirty="0" err="1"/>
              <a:t>Itamar</a:t>
            </a:r>
            <a:r>
              <a:rPr lang="en-US" sz="2400" dirty="0"/>
              <a:t> </a:t>
            </a:r>
            <a:r>
              <a:rPr lang="en-US" sz="2400" dirty="0" err="1"/>
              <a:t>Melnik</a:t>
            </a:r>
            <a:r>
              <a:rPr lang="en-US" sz="2400" dirty="0"/>
              <a:t> &amp; Tomer Sabag</a:t>
            </a:r>
            <a:br>
              <a:rPr lang="en-US" sz="4400" dirty="0"/>
            </a:br>
            <a:endParaRPr lang="he-IL" sz="4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E36458E-CFA5-45D3-B9B1-0A96D6757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16" y="159391"/>
            <a:ext cx="3997676" cy="22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0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Results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81FB420-21CF-484D-B72B-82178ABD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57" y="1185172"/>
            <a:ext cx="5021179" cy="253436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203C1F7-A274-47BF-94A1-BBF43935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2" y="3831452"/>
            <a:ext cx="5796050" cy="289473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BAB1184A-669B-4F90-AA5C-01EB8F05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1452"/>
            <a:ext cx="5968896" cy="28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Results</a:t>
            </a:r>
            <a:endParaRPr lang="he-IL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11496BBE-CBB1-4871-8D8B-56F9B4ED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931977"/>
            <a:ext cx="4992688" cy="3426086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B3E1C5B-93D8-47F6-A5CF-8A162528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8" y="1314558"/>
            <a:ext cx="4303700" cy="54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Models Comparison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567AC44-8428-4818-9275-802CB11F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47" y="2433499"/>
            <a:ext cx="8876659" cy="25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6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Algorithms Comparison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A379BBF-3D19-4C2D-B458-ADAC7264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1847629"/>
            <a:ext cx="8306959" cy="33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Classification Conclusions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By analyzing fund performance using Random Forest, we successfully predicted fund success based on the Alpha measure, which we transformed into a </a:t>
            </a:r>
            <a:r>
              <a:rPr lang="en-US" dirty="0" err="1"/>
              <a:t>binar</a:t>
            </a:r>
            <a:r>
              <a:rPr lang="en-US" dirty="0"/>
              <a:t> target. The most important predictors were long-term yields (</a:t>
            </a:r>
            <a:r>
              <a:rPr lang="en-US" b="1" dirty="0"/>
              <a:t>YIELD_TRAILING_5_YRS</a:t>
            </a:r>
            <a:r>
              <a:rPr lang="en-US" dirty="0"/>
              <a:t>), risk-adjusted returns (</a:t>
            </a:r>
            <a:r>
              <a:rPr lang="en-US" b="1" dirty="0"/>
              <a:t>SHARPE_RATIO</a:t>
            </a:r>
            <a:r>
              <a:rPr lang="en-US" dirty="0"/>
              <a:t>), and liquidity (</a:t>
            </a:r>
            <a:r>
              <a:rPr lang="en-US" b="1" dirty="0"/>
              <a:t>LIQUID_ASSETS_PERCENT</a:t>
            </a:r>
            <a:r>
              <a:rPr lang="en-US" dirty="0"/>
              <a:t>), emphasizing their role in effective fund evaluation. 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99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b="1" dirty="0"/>
              <a:t>Clustering Conclusion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Cluster 0</a:t>
            </a:r>
            <a:r>
              <a:rPr lang="en-US" dirty="0"/>
              <a:t>: Conservative and underperforming funds with low yields and minimal market exposure.</a:t>
            </a:r>
          </a:p>
          <a:p>
            <a:pPr algn="l" rtl="0"/>
            <a:r>
              <a:rPr lang="en-US" b="1" dirty="0"/>
              <a:t>Cluster 1</a:t>
            </a:r>
            <a:r>
              <a:rPr lang="en-US" dirty="0"/>
              <a:t>: High-risk, high-yield funds characterized by high standard deviation, strong long-term yields, and high liquidity.</a:t>
            </a:r>
          </a:p>
          <a:p>
            <a:pPr algn="l" rtl="0"/>
            <a:r>
              <a:rPr lang="en-US" b="1" dirty="0"/>
              <a:t>Cluster 2</a:t>
            </a:r>
            <a:r>
              <a:rPr lang="en-US" dirty="0"/>
              <a:t>: Well-diversified funds with significant </a:t>
            </a:r>
            <a:r>
              <a:rPr lang="en-US" b="1" i="1" dirty="0"/>
              <a:t>TOTAL_ASSETS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b="1" i="1" dirty="0"/>
              <a:t>STOCK_MARKET_EXPOSURE</a:t>
            </a:r>
            <a:r>
              <a:rPr lang="en-US" dirty="0"/>
              <a:t>, though not always achieving the highest yields</a:t>
            </a:r>
          </a:p>
          <a:p>
            <a:pPr algn="l" rtl="0"/>
            <a:r>
              <a:rPr lang="en-US" b="1" u="sng" dirty="0"/>
              <a:t>Key Insight:</a:t>
            </a:r>
            <a:r>
              <a:rPr lang="en-US" dirty="0"/>
              <a:t> We learned that high risk, as indicated by high standard deviation, and high liquidity lead to better performance compared to large asset holdings and high exposure to stocks and foreign currencies.</a:t>
            </a: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13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Unified Conclusion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To achieve optimal long-term performance, stakeholders should prioritize funds with strong long-term returns, high liquidity, and a well-managed risk profile. While higher risk (indicated by variability in returns) often correlates with better performance.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D3352D8-F801-44CD-B3A0-92835832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26" y="3658460"/>
            <a:ext cx="4181663" cy="27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Problem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/>
              <a:t>Importance:</a:t>
            </a:r>
            <a:r>
              <a:rPr lang="en-US" dirty="0"/>
              <a:t> Evaluating the performance of insurance funds is critical in the financial sector, yet challenging due to the large volume of financial data.</a:t>
            </a:r>
          </a:p>
          <a:p>
            <a:pPr algn="l" rtl="0"/>
            <a:r>
              <a:rPr lang="en-US" b="1" dirty="0"/>
              <a:t>Problem definition: </a:t>
            </a:r>
            <a:r>
              <a:rPr lang="en-US" dirty="0"/>
              <a:t>Investors struggle to identify high-performing funds among numerous options, which can lead to inefficient allocation of resources. </a:t>
            </a:r>
          </a:p>
          <a:p>
            <a:pPr algn="l" rtl="0"/>
            <a:r>
              <a:rPr lang="en-US" b="1" dirty="0"/>
              <a:t>Objective: </a:t>
            </a:r>
            <a:r>
              <a:rPr lang="en-US" dirty="0"/>
              <a:t>Use machine learning techniques to predict the success of insurance funds and uncover patterns in fund behavior.</a:t>
            </a:r>
          </a:p>
          <a:p>
            <a:pPr marL="0" indent="0" algn="l" rtl="0">
              <a:buNone/>
            </a:pP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A7056C4-865F-42CA-B893-D994E2D9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79" y="66510"/>
            <a:ext cx="2449585" cy="19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Goals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/>
              <a:t>Main goal</a:t>
            </a:r>
            <a:r>
              <a:rPr lang="en-US" dirty="0"/>
              <a:t>: Predict and analyze the performance of insurance funds to empower stakeholders with actionable insights.</a:t>
            </a:r>
          </a:p>
          <a:p>
            <a:pPr algn="l" rtl="0"/>
            <a:r>
              <a:rPr lang="en-US" b="1" dirty="0"/>
              <a:t>Sub-Goals:</a:t>
            </a:r>
          </a:p>
          <a:p>
            <a:pPr lvl="1" algn="l" rtl="0"/>
            <a:r>
              <a:rPr lang="en-US" b="1" u="sng" dirty="0"/>
              <a:t>Classification</a:t>
            </a:r>
            <a:r>
              <a:rPr lang="en-US" u="sng" dirty="0"/>
              <a:t>:</a:t>
            </a:r>
            <a:r>
              <a:rPr lang="en-US" dirty="0"/>
              <a:t> Predict fund success using supervised learning Models, achieved by evaluating the Alpha measure as a key performance metric.</a:t>
            </a:r>
          </a:p>
          <a:p>
            <a:pPr lvl="1" algn="l" rtl="0"/>
            <a:r>
              <a:rPr lang="en-US" b="1" u="sng" dirty="0"/>
              <a:t>Clustering</a:t>
            </a:r>
            <a:r>
              <a:rPr lang="en-US" u="sng" dirty="0"/>
              <a:t>:</a:t>
            </a:r>
            <a:r>
              <a:rPr lang="en-US" dirty="0"/>
              <a:t> Use unsupervised learning to identify hidden patterns and groupings among insurance funds.</a:t>
            </a:r>
          </a:p>
          <a:p>
            <a:pPr algn="l" rtl="0"/>
            <a:r>
              <a:rPr lang="en-US" b="1" dirty="0"/>
              <a:t>Unified Approach</a:t>
            </a:r>
            <a:r>
              <a:rPr lang="en-US" dirty="0"/>
              <a:t>: Both methods complement each other to achieve the main goal by combining predictive accuracy with deeper data-driven insights.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5073D20-E78F-4CF9-947C-D2B45296F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21" y="67544"/>
            <a:ext cx="2268032" cy="19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4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52364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b="1" dirty="0"/>
              <a:t>Data Processing</a:t>
            </a:r>
            <a:r>
              <a:rPr lang="en-US" dirty="0"/>
              <a:t>: Handled missing values using imputation techniques tailored to data distribution.</a:t>
            </a:r>
          </a:p>
          <a:p>
            <a:pPr algn="l" rtl="0"/>
            <a:r>
              <a:rPr lang="en-US" b="1" dirty="0"/>
              <a:t>Feature Selection</a:t>
            </a:r>
            <a:r>
              <a:rPr lang="en-US" dirty="0"/>
              <a:t>: Identified and selected the most relevant features to enhance model performance.</a:t>
            </a:r>
          </a:p>
          <a:p>
            <a:pPr algn="l" rtl="0"/>
            <a:r>
              <a:rPr lang="en-US" b="1" dirty="0"/>
              <a:t>Hyperparameter Tuning</a:t>
            </a:r>
            <a:r>
              <a:rPr lang="en-US" dirty="0"/>
              <a:t>: Optimized model parameters to improve accuracy and reliability.</a:t>
            </a:r>
          </a:p>
          <a:p>
            <a:pPr algn="l" rtl="0"/>
            <a:r>
              <a:rPr lang="en-US" b="1" dirty="0"/>
              <a:t>Classification and Clustering</a:t>
            </a:r>
            <a:r>
              <a:rPr lang="en-US" dirty="0"/>
              <a:t>: Used classification models to predict Fund’s success and clustering methods to identify patterns within the data groups.</a:t>
            </a:r>
          </a:p>
          <a:p>
            <a:pPr algn="l" rtl="0"/>
            <a:r>
              <a:rPr lang="en-US" b="1" dirty="0"/>
              <a:t>Evaluation Metrics</a:t>
            </a:r>
            <a:r>
              <a:rPr lang="en-US" dirty="0"/>
              <a:t>: Evaluated models using metrics like Accuracy, Precision, Recall, F1-Score for classification, and Silhouette Score and Elbow Method for clustering.</a:t>
            </a:r>
          </a:p>
          <a:p>
            <a:pPr algn="l" rtl="0"/>
            <a:r>
              <a:rPr lang="en-US" b="1" dirty="0"/>
              <a:t>Visualization</a:t>
            </a:r>
            <a:r>
              <a:rPr lang="en-US" dirty="0"/>
              <a:t>: Visualized results using bar plots to compare model evaluation metrics, scatter plots for clustering results, and heatmaps (PPS and Spearman matrices) to illustrate feature relationships and correlations.</a:t>
            </a: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90658F9-4ADB-4BC4-972C-8A9F25E9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56" y="0"/>
            <a:ext cx="2701097" cy="19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Overview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Dataset Description: </a:t>
            </a:r>
            <a:r>
              <a:rPr lang="en-US" dirty="0"/>
              <a:t>The dataset, sourced from a governmental database, contains detailed financial and performance metrics for insurance funds in 2024. It includes features related to yield, management fees, market exposure, risk level and liquidity.</a:t>
            </a:r>
          </a:p>
          <a:p>
            <a:pPr algn="l" rtl="0"/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F7C4B91-999E-4DE4-A67A-5F4ABBA5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3545845"/>
            <a:ext cx="692863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Clustering Algorithms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/>
              <a:t>K-Means</a:t>
            </a:r>
            <a:r>
              <a:rPr lang="en-US" dirty="0"/>
              <a:t>: Chosen for its simplicity and efficiency in identifying distinct fund groupings based on financial metrics.</a:t>
            </a:r>
          </a:p>
          <a:p>
            <a:pPr algn="l" rtl="0"/>
            <a:r>
              <a:rPr lang="en-US" b="1" dirty="0"/>
              <a:t>Agglomerative Clustering</a:t>
            </a:r>
            <a:r>
              <a:rPr lang="en-US" dirty="0"/>
              <a:t>: Used to provide a hierarchical perspective and uncover nested relationships between funds.</a:t>
            </a:r>
          </a:p>
          <a:p>
            <a:pPr algn="l" rtl="0"/>
            <a:r>
              <a:rPr lang="en-US" b="1" dirty="0"/>
              <a:t>DBSCAN</a:t>
            </a:r>
            <a:r>
              <a:rPr lang="en-US" dirty="0"/>
              <a:t>: Applied to detect outliers and explore clusters of varying shapes and densities without predefining the number of clusters.</a:t>
            </a:r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8322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Classification Models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b="1" dirty="0"/>
              <a:t>Random Forest</a:t>
            </a:r>
            <a:r>
              <a:rPr lang="en-US" dirty="0"/>
              <a:t>: Selected for its ensemble approach, which combines multiple decision trees to improve accuracy and robustness against overfitting.</a:t>
            </a:r>
          </a:p>
          <a:p>
            <a:pPr algn="l" rtl="0"/>
            <a:r>
              <a:rPr lang="en-US" b="1" dirty="0"/>
              <a:t>Gradient Boosting</a:t>
            </a:r>
            <a:r>
              <a:rPr lang="en-US" dirty="0"/>
              <a:t>: Used for its iterative refinement process, delivering high accuracy in complex datasets.</a:t>
            </a:r>
          </a:p>
          <a:p>
            <a:pPr algn="l" rtl="0"/>
            <a:r>
              <a:rPr lang="en-US" b="1" dirty="0" err="1"/>
              <a:t>XGBoost</a:t>
            </a:r>
            <a:r>
              <a:rPr lang="en-US" dirty="0"/>
              <a:t>: Chosen for its speed and ability to handle large datasets efficiently while reducing overfitting. </a:t>
            </a:r>
          </a:p>
          <a:p>
            <a:pPr algn="l" rtl="0"/>
            <a:r>
              <a:rPr lang="en-US" b="1" dirty="0"/>
              <a:t>SVM</a:t>
            </a:r>
            <a:r>
              <a:rPr lang="en-US" dirty="0"/>
              <a:t>: Effective in capturing non-linear relationships and distinguishing overlapping classes.</a:t>
            </a:r>
          </a:p>
          <a:p>
            <a:pPr algn="l" rtl="0"/>
            <a:r>
              <a:rPr lang="en-US" b="1" dirty="0"/>
              <a:t>k-Nearest Neighbors (</a:t>
            </a:r>
            <a:r>
              <a:rPr lang="en-US" b="1" dirty="0" err="1"/>
              <a:t>kNN</a:t>
            </a:r>
            <a:r>
              <a:rPr lang="en-US" b="1" dirty="0"/>
              <a:t>)</a:t>
            </a:r>
            <a:r>
              <a:rPr lang="en-US" dirty="0"/>
              <a:t>: Included for its simplicity and to evaluate how well more advanced models perform compared to a straightforward approach.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32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2BD54A-21E3-4477-91FF-12584C5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Experiments Overview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D25E6B0-7C76-4E5A-8C81-D90E8750C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330" y="2588201"/>
            <a:ext cx="6735115" cy="3124636"/>
          </a:xfrm>
        </p:spPr>
      </p:pic>
    </p:spTree>
    <p:extLst>
      <p:ext uri="{BB962C8B-B14F-4D97-AF65-F5344CB8AC3E}">
        <p14:creationId xmlns:p14="http://schemas.microsoft.com/office/powerpoint/2010/main" val="422482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2CD823-5C90-4705-8787-7A1B0A33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Classification Results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A6454FA-0C99-475D-9911-35B7A9D9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br>
              <a:rPr lang="en-US" dirty="0"/>
            </a:br>
            <a:endParaRPr lang="en-US" b="1" dirty="0"/>
          </a:p>
          <a:p>
            <a:pPr algn="l" rtl="0"/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8099FF5-4F7B-4937-A013-0449EEC6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6" y="1853248"/>
            <a:ext cx="4713187" cy="319193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862D337-22DF-4CF3-A34D-D13CE688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96" y="1570075"/>
            <a:ext cx="6017021" cy="38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8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432</TotalTime>
  <Words>751</Words>
  <Application>Microsoft Office PowerPoint</Application>
  <PresentationFormat>מסך רחב</PresentationFormat>
  <Paragraphs>49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יונים</vt:lpstr>
      <vt:lpstr>ML Project- Unsupervised and Supervised Learning  Topic: Predicting Insurance Fund Performance Using Machine Learning  Course: Advanced Topics in Machine Learning Lecturer: Dr. Chen Hajaj Team Members: Itamar Melnik &amp; Tomer Sabag </vt:lpstr>
      <vt:lpstr>The Problem</vt:lpstr>
      <vt:lpstr>Project Goals</vt:lpstr>
      <vt:lpstr>Methods</vt:lpstr>
      <vt:lpstr>Dataset Overview</vt:lpstr>
      <vt:lpstr>Clustering Algorithms:</vt:lpstr>
      <vt:lpstr>Classification Models:</vt:lpstr>
      <vt:lpstr>Experiments Overview</vt:lpstr>
      <vt:lpstr>Classification Results</vt:lpstr>
      <vt:lpstr>Clustering Results</vt:lpstr>
      <vt:lpstr>Clustering Results</vt:lpstr>
      <vt:lpstr>Classification Models Comparison</vt:lpstr>
      <vt:lpstr>Clustering Algorithms Comparison</vt:lpstr>
      <vt:lpstr>Classification Conclusions:</vt:lpstr>
      <vt:lpstr> Clustering Conclusion:</vt:lpstr>
      <vt:lpstr>Unified Conclusion: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Tomer Sabag</dc:creator>
  <cp:lastModifiedBy>Tomer Sabag</cp:lastModifiedBy>
  <cp:revision>25</cp:revision>
  <dcterms:created xsi:type="dcterms:W3CDTF">2025-01-23T09:41:04Z</dcterms:created>
  <dcterms:modified xsi:type="dcterms:W3CDTF">2025-01-23T16:53:40Z</dcterms:modified>
</cp:coreProperties>
</file>